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88" r:id="rId5"/>
    <p:sldId id="273" r:id="rId6"/>
    <p:sldId id="275" r:id="rId7"/>
    <p:sldId id="259" r:id="rId8"/>
    <p:sldId id="282" r:id="rId9"/>
    <p:sldId id="289" r:id="rId10"/>
    <p:sldId id="27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E4BD7E-F4B4-3A54-E1CE-B514F5C744B4}" v="301" dt="2024-12-06T18:30:28.564"/>
    <p1510:client id="{BE7E968B-F216-87D1-985B-E2C80A524290}" v="193" dt="2024-12-06T18:01:43.623"/>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709" autoAdjust="0"/>
    <p:restoredTop sz="94694" autoAdjust="0"/>
  </p:normalViewPr>
  <p:slideViewPr>
    <p:cSldViewPr snapToGrid="0">
      <p:cViewPr>
        <p:scale>
          <a:sx n="64" d="100"/>
          <a:sy n="64" d="100"/>
        </p:scale>
        <p:origin x="-952" y="-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pPr/>
              <a:t>12/7/2024</a:t>
            </a:fld>
            <a:endParaRPr lang="en-US" dirty="0"/>
          </a:p>
        </p:txBody>
      </p:sp>
      <p:sp>
        <p:nvSpPr>
          <p:cNvPr id="4" name="Footer Placeholder 3">
            <a:extLst>
              <a:ext uri="{FF2B5EF4-FFF2-40B4-BE49-F238E27FC236}">
                <a16:creationId xmlns:a16="http://schemas.microsoft.com/office/drawing/2014/main" xmlns=""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pPr/>
              <a:t>‹#›</a:t>
            </a:fld>
            <a:endParaRPr lang="en-US" dirty="0"/>
          </a:p>
        </p:txBody>
      </p:sp>
    </p:spTree>
    <p:extLst>
      <p:ext uri="{BB962C8B-B14F-4D97-AF65-F5344CB8AC3E}">
        <p14:creationId xmlns:p14="http://schemas.microsoft.com/office/powerpoint/2010/main" xmlns=""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pPr/>
              <a:t>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pPr/>
              <a:t>‹#›</a:t>
            </a:fld>
            <a:endParaRPr lang="en-US" dirty="0"/>
          </a:p>
        </p:txBody>
      </p:sp>
    </p:spTree>
    <p:extLst>
      <p:ext uri="{BB962C8B-B14F-4D97-AF65-F5344CB8AC3E}">
        <p14:creationId xmlns:p14="http://schemas.microsoft.com/office/powerpoint/2010/main" xmlns=""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pPr/>
              <a:t>4</a:t>
            </a:fld>
            <a:endParaRPr lang="en-US" dirty="0"/>
          </a:p>
        </p:txBody>
      </p:sp>
    </p:spTree>
    <p:extLst>
      <p:ext uri="{BB962C8B-B14F-4D97-AF65-F5344CB8AC3E}">
        <p14:creationId xmlns:p14="http://schemas.microsoft.com/office/powerpoint/2010/main" xmlns=""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xmlns="" id="{D56268A4-B555-72BE-6160-318763ECAA67}"/>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xmlns="" id="{12D44DBA-D665-923B-A38C-C68A9C039EA9}"/>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xmlns=""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xmlns=""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xmlns="" id="{7C62E1FE-8CAE-1FE1-6A91-DFE7F1D87083}"/>
              </a:ext>
              <a:ext uri="{C183D7F6-B498-43B3-948B-1728B52AA6E4}">
                <adec:decorative xmlns:adec="http://schemas.microsoft.com/office/drawing/2017/decorative" xmlns="" val="1"/>
              </a:ext>
            </a:extLst>
          </p:cNvPr>
          <p:cNvPicPr>
            <a:picLocks noChangeAspect="1"/>
          </p:cNvPicPr>
          <p:nvPr userDrawn="1"/>
        </p:nvPicPr>
        <p:blipFill rotWithShape="1">
          <a:blip r:embed="rId2">
            <a:alphaModFix amt="44000"/>
            <a:extLst>
              <a:ext uri="{28A0092B-C50C-407E-A947-70E740481C1C}">
                <a14:useLocalDpi xmlns:a14="http://schemas.microsoft.com/office/drawing/2010/main" xmlns=""/>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xmlns=""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xmlns="" id="{423FEB60-8FB5-7F10-EDD7-8AB4B3139EF6}"/>
              </a:ext>
            </a:extLst>
          </p:cNvPr>
          <p:cNvSpPr>
            <a:spLocks noGrp="1"/>
          </p:cNvSpPr>
          <p:nvPr>
            <p:ph type="tbl" sz="quarter" idx="13"/>
          </p:nvPr>
        </p:nvSpPr>
        <p:spPr>
          <a:xfrm>
            <a:off x="4502552" y="1779325"/>
            <a:ext cx="6724891" cy="4297680"/>
          </a:xfrm>
        </p:spPr>
        <p:txBody>
          <a:bodyPr/>
          <a:lstStyle/>
          <a:p>
            <a:r>
              <a:rPr lang="en-US" dirty="0"/>
              <a:t>Click icon to add table</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xmlns="" id="{32B61A96-5F36-8895-B920-FC12FD76DC53}"/>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BEBA8EAE-BF5A-486C-A8C5-ECC9F3942E4B}">
                <a14:imgProps xmlns:a14="http://schemas.microsoft.com/office/drawing/2010/main" xmlns="">
                  <a14:imgLayer r:embed="rId3">
                    <a14:imgEffect>
                      <a14:saturation sat="60000"/>
                    </a14:imgEffect>
                  </a14:imgLayer>
                </a14:imgProps>
              </a:ext>
              <a:ext uri="{28A0092B-C50C-407E-A947-70E740481C1C}">
                <a14:useLocalDpi xmlns:a14="http://schemas.microsoft.com/office/drawing/2010/main" xmlns=""/>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xmlns="" id="{8774BC39-6D56-474E-28BE-99260516AB0C}"/>
              </a:ext>
              <a:ext uri="{C183D7F6-B498-43B3-948B-1728B52AA6E4}">
                <adec:decorative xmlns:adec="http://schemas.microsoft.com/office/drawing/2017/decorative" xmlns=""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xmlns=""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xmlns="" id="{55E792AE-CF37-9DD8-2703-49480775F029}"/>
              </a:ext>
              <a:ext uri="{C183D7F6-B498-43B3-948B-1728B52AA6E4}">
                <adec:decorative xmlns:adec="http://schemas.microsoft.com/office/drawing/2017/decorative" xmlns="" val="1"/>
              </a:ext>
            </a:extLst>
          </p:cNvPr>
          <p:cNvPicPr>
            <a:picLocks noChangeAspect="1"/>
          </p:cNvPicPr>
          <p:nvPr userDrawn="1"/>
        </p:nvPicPr>
        <p:blipFill rotWithShape="1">
          <a:blip r:embed="rId2">
            <a:alphaModFix amt="44000"/>
            <a:extLst>
              <a:ext uri="{28A0092B-C50C-407E-A947-70E740481C1C}">
                <a14:useLocalDpi xmlns:a14="http://schemas.microsoft.com/office/drawing/2010/main" xmlns=""/>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xmlns=""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xmlns=""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dirty="0"/>
              <a:t>Click icon to add table</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xmlns="" id="{A1BB4149-7987-3EF4-952D-2271B4DD8AB1}"/>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BEBA8EAE-BF5A-486C-A8C5-ECC9F3942E4B}">
                <a14:imgProps xmlns:a14="http://schemas.microsoft.com/office/drawing/2010/main" xmlns="">
                  <a14:imgLayer r:embed="rId3">
                    <a14:imgEffect>
                      <a14:saturation sat="50000"/>
                    </a14:imgEffect>
                  </a14:imgLayer>
                </a14:imgProps>
              </a:ex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xmlns="" id="{07B335AD-7A4B-841B-52BC-8FF32D99D749}"/>
              </a:ext>
              <a:ext uri="{C183D7F6-B498-43B3-948B-1728B52AA6E4}">
                <adec:decorative xmlns:adec="http://schemas.microsoft.com/office/drawing/2017/decorative" xmlns=""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xmlns=""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xmlns=""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xmlns="" id="{31550E6E-10D6-E75A-F6B1-8800DAC2CBFB}"/>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28A0092B-C50C-407E-A947-70E740481C1C}">
                <a14:useLocalDpi xmlns:a14="http://schemas.microsoft.com/office/drawing/2010/main" xmlns=""/>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xmlns=""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xmlns=""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xmlns="" id="{61F88592-24FD-96EC-ADB3-C0B7682DF9A5}"/>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xmlns=""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xmlns=""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picture</a:t>
            </a:r>
          </a:p>
          <a:p>
            <a:endParaRPr lang="en-US" dirty="0"/>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xmlns="" id="{BD017017-3234-8C24-B9FC-80FB1120D156}"/>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BEBA8EAE-BF5A-486C-A8C5-ECC9F3942E4B}">
                <a14:imgProps xmlns:a14="http://schemas.microsoft.com/office/drawing/2010/main" xmlns="">
                  <a14:imgLayer r:embed="rId3">
                    <a14:imgEffect>
                      <a14:saturation sat="50000"/>
                    </a14:imgEffect>
                  </a14:imgLayer>
                </a14:imgProps>
              </a:ex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xmlns="" id="{CC226FA8-C264-7189-EEA0-5264009074FF}"/>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xmlns=""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xmlns=""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xmlns="" id="{C0070940-5919-2C95-2278-32E50BF14DD1}"/>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5" name="Footer Placeholder 4">
            <a:extLst>
              <a:ext uri="{FF2B5EF4-FFF2-40B4-BE49-F238E27FC236}">
                <a16:creationId xmlns:a16="http://schemas.microsoft.com/office/drawing/2014/main" xmlns=""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8931DF1-1C8D-86B9-BFDD-098FFC00FDC2}"/>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xmlns="" id="{28B211FD-99D2-B373-669F-6E0F8E5B336F}"/>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BEBA8EAE-BF5A-486C-A8C5-ECC9F3942E4B}">
                <a14:imgProps xmlns:a14="http://schemas.microsoft.com/office/drawing/2010/main" xmlns="">
                  <a14:imgLayer r:embed="rId3">
                    <a14:imgEffect>
                      <a14:saturation sat="60000"/>
                    </a14:imgEffect>
                  </a14:imgLayer>
                </a14:imgProps>
              </a:ext>
              <a:ext uri="{28A0092B-C50C-407E-A947-70E740481C1C}">
                <a14:useLocalDpi xmlns:a14="http://schemas.microsoft.com/office/drawing/2010/main" xmlns=""/>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xmlns="" id="{C4079EDA-1B98-E3C1-23AD-7FB6F39FE268}"/>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xmlns=""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C56EB0F-63C8-5F75-A333-3413A9DC6F76}"/>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5" name="Footer Placeholder 4">
            <a:extLst>
              <a:ext uri="{FF2B5EF4-FFF2-40B4-BE49-F238E27FC236}">
                <a16:creationId xmlns:a16="http://schemas.microsoft.com/office/drawing/2014/main" xmlns=""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xmlns="" id="{236F3DDC-7FF8-F6A3-16EA-A01E7F79536C}"/>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extLst>
              <a:ext uri="{28A0092B-C50C-407E-A947-70E740481C1C}">
                <a14:useLocalDpi xmlns:a14="http://schemas.microsoft.com/office/drawing/2010/main" xmlns=""/>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xmlns="" id="{E728EBB2-9164-AC06-6682-9505D88F9535}"/>
              </a:ext>
              <a:ext uri="{C183D7F6-B498-43B3-948B-1728B52AA6E4}">
                <adec:decorative xmlns:adec="http://schemas.microsoft.com/office/drawing/2017/decorative" xmlns=""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xmlns=""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xmlns="" id="{540E5FCC-3981-FB51-F0ED-B8BAB5C45A20}"/>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xmlns="" id="{3BCE2C9E-7BC3-0EB6-EBE4-26EE33A1F2A3}"/>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10" name="Content Placeholder 2">
            <a:extLst>
              <a:ext uri="{FF2B5EF4-FFF2-40B4-BE49-F238E27FC236}">
                <a16:creationId xmlns:a16="http://schemas.microsoft.com/office/drawing/2014/main" xmlns=""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xmlns=""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xmlns="" id="{07AB38AA-85DC-3DF3-4ED4-B78FB670FFA9}"/>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xmlns="" id="{8F2DD44F-3200-BF06-94F9-C6A07EAD76B9}"/>
              </a:ext>
              <a:ext uri="{C183D7F6-B498-43B3-948B-1728B52AA6E4}">
                <adec:decorative xmlns:adec="http://schemas.microsoft.com/office/drawing/2017/decorative" xmlns=""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xmlns=""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xmlns="" id="{C6CFCEB5-4092-FD13-478E-51CD74FDB82E}"/>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6" name="Footer Placeholder 5">
            <a:extLst>
              <a:ext uri="{FF2B5EF4-FFF2-40B4-BE49-F238E27FC236}">
                <a16:creationId xmlns:a16="http://schemas.microsoft.com/office/drawing/2014/main" xmlns=""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10" name="Content Placeholder 2">
            <a:extLst>
              <a:ext uri="{FF2B5EF4-FFF2-40B4-BE49-F238E27FC236}">
                <a16:creationId xmlns:a16="http://schemas.microsoft.com/office/drawing/2014/main" xmlns=""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xmlns="" id="{F1219773-33FA-E4F9-4EAE-0764613F6213}"/>
              </a:ext>
              <a:ext uri="{C183D7F6-B498-43B3-948B-1728B52AA6E4}">
                <adec:decorative xmlns:adec="http://schemas.microsoft.com/office/drawing/2017/decorative" xmlns="" val="1"/>
              </a:ext>
            </a:extLst>
          </p:cNvPr>
          <p:cNvPicPr>
            <a:picLocks noChangeAspect="1"/>
          </p:cNvPicPr>
          <p:nvPr userDrawn="1"/>
        </p:nvPicPr>
        <p:blipFill rotWithShape="1">
          <a:blip r:embed="rId2" cstate="print">
            <a:extLst>
              <a:ext uri="{28A0092B-C50C-407E-A947-70E740481C1C}">
                <a14:useLocalDpi xmlns:a14="http://schemas.microsoft.com/office/drawing/2010/main" xmlns=""/>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xmlns="" id="{92817C37-9292-1CF3-6529-DEF7174273E0}"/>
              </a:ext>
              <a:ext uri="{C183D7F6-B498-43B3-948B-1728B52AA6E4}">
                <adec:decorative xmlns:adec="http://schemas.microsoft.com/office/drawing/2017/decorative" xmlns=""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xmlns=""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xmlns=""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xmlns="" id="{C0070940-5919-2C95-2278-32E50BF14DD1}"/>
              </a:ext>
            </a:extLst>
          </p:cNvPr>
          <p:cNvSpPr>
            <a:spLocks noGrp="1"/>
          </p:cNvSpPr>
          <p:nvPr>
            <p:ph type="dt" sz="half" idx="10"/>
          </p:nvPr>
        </p:nvSpPr>
        <p:spPr/>
        <p:txBody>
          <a:bodyPr/>
          <a:lstStyle/>
          <a:p>
            <a:fld id="{D6D8061D-18C3-4F4F-85EF-561633F58754}" type="datetimeFigureOut">
              <a:rPr lang="en-US" smtClean="0"/>
              <a:pPr/>
              <a:t>12/7/2024</a:t>
            </a:fld>
            <a:endParaRPr lang="en-US" dirty="0"/>
          </a:p>
        </p:txBody>
      </p:sp>
      <p:sp>
        <p:nvSpPr>
          <p:cNvPr id="5" name="Footer Placeholder 4">
            <a:extLst>
              <a:ext uri="{FF2B5EF4-FFF2-40B4-BE49-F238E27FC236}">
                <a16:creationId xmlns:a16="http://schemas.microsoft.com/office/drawing/2014/main" xmlns=""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8931DF1-1C8D-86B9-BFDD-098FFC00FDC2}"/>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pPr/>
              <a:t>12/7/2024</a:t>
            </a:fld>
            <a:endParaRPr lang="en-US" dirty="0"/>
          </a:p>
        </p:txBody>
      </p:sp>
      <p:sp>
        <p:nvSpPr>
          <p:cNvPr id="5" name="Footer Placeholder 4">
            <a:extLst>
              <a:ext uri="{FF2B5EF4-FFF2-40B4-BE49-F238E27FC236}">
                <a16:creationId xmlns:a16="http://schemas.microsoft.com/office/drawing/2014/main" xmlns=""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xmlns=""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pPr/>
              <a:t>‹#›</a:t>
            </a:fld>
            <a:endParaRPr lang="en-US" dirty="0"/>
          </a:p>
        </p:txBody>
      </p:sp>
    </p:spTree>
    <p:extLst>
      <p:ext uri="{BB962C8B-B14F-4D97-AF65-F5344CB8AC3E}">
        <p14:creationId xmlns:p14="http://schemas.microsoft.com/office/powerpoint/2010/main" xmlns=""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open-source-chandigarh.github.io/Cafe-Managemen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0047101-8D42-6100-9CEA-AEC0FAEAB606}"/>
              </a:ext>
            </a:extLst>
          </p:cNvPr>
          <p:cNvSpPr>
            <a:spLocks noGrp="1"/>
          </p:cNvSpPr>
          <p:nvPr>
            <p:ph type="ctrTitle"/>
          </p:nvPr>
        </p:nvSpPr>
        <p:spPr>
          <a:xfrm>
            <a:off x="1373909" y="4075545"/>
            <a:ext cx="9144000" cy="1223819"/>
          </a:xfrm>
          <a:noFill/>
        </p:spPr>
        <p:txBody>
          <a:bodyPr>
            <a:noAutofit/>
          </a:bodyPr>
          <a:lstStyle/>
          <a:p>
            <a:pPr algn="l">
              <a:lnSpc>
                <a:spcPct val="100000"/>
              </a:lnSpc>
            </a:pPr>
            <a:r>
              <a:rPr lang="en-US" sz="4000" dirty="0"/>
              <a:t>NAME – HARSH JHA </a:t>
            </a:r>
            <a:br>
              <a:rPr lang="en-US" sz="4000" dirty="0"/>
            </a:br>
            <a:r>
              <a:rPr lang="en-US" sz="4000" dirty="0"/>
              <a:t>ROLL NO – 22020107027</a:t>
            </a:r>
            <a:br>
              <a:rPr lang="en-US" sz="4000" dirty="0"/>
            </a:br>
            <a:r>
              <a:rPr lang="en-US" sz="4000" dirty="0"/>
              <a:t>SUBJECT – MINOR PROJECT</a:t>
            </a:r>
            <a:br>
              <a:rPr lang="en-US" sz="4000" dirty="0"/>
            </a:br>
            <a:r>
              <a:rPr lang="en-US" sz="4000" dirty="0"/>
              <a:t>PROJECT - CAFÉ MANAGEMENT SYSTEM</a:t>
            </a:r>
            <a:br>
              <a:rPr lang="en-US" sz="4000" dirty="0"/>
            </a:br>
            <a:r>
              <a:rPr lang="en-US" sz="4000" dirty="0"/>
              <a:t/>
            </a:r>
            <a:br>
              <a:rPr lang="en-US" sz="4000" dirty="0"/>
            </a:br>
            <a:r>
              <a:rPr lang="en-US" sz="4000" dirty="0"/>
              <a:t/>
            </a:r>
            <a:br>
              <a:rPr lang="en-US" sz="4000" dirty="0"/>
            </a:br>
            <a:r>
              <a:rPr lang="en-US" sz="3200" dirty="0"/>
              <a:t/>
            </a:r>
            <a:br>
              <a:rPr lang="en-US" sz="3200" dirty="0"/>
            </a:br>
            <a:r>
              <a:rPr lang="en-US" sz="3200" dirty="0"/>
              <a:t/>
            </a:r>
            <a:br>
              <a:rPr lang="en-US" sz="3200" dirty="0"/>
            </a:br>
            <a:endParaRPr lang="en-US" dirty="0"/>
          </a:p>
        </p:txBody>
      </p:sp>
      <p:sp>
        <p:nvSpPr>
          <p:cNvPr id="2" name="TextBox 1">
            <a:extLst>
              <a:ext uri="{FF2B5EF4-FFF2-40B4-BE49-F238E27FC236}">
                <a16:creationId xmlns:a16="http://schemas.microsoft.com/office/drawing/2014/main" xmlns="" id="{D310555A-7BBF-F588-B309-DD9FD7B0E638}"/>
              </a:ext>
            </a:extLst>
          </p:cNvPr>
          <p:cNvSpPr txBox="1"/>
          <p:nvPr/>
        </p:nvSpPr>
        <p:spPr>
          <a:xfrm>
            <a:off x="1378989" y="5428673"/>
            <a:ext cx="761592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ea typeface="+mn-lt"/>
                <a:cs typeface="+mn-lt"/>
              </a:rPr>
              <a:t>SUBMITTED TO : VIPIN RATHI SIR</a:t>
            </a:r>
            <a:endParaRPr lang="en-US" dirty="0"/>
          </a:p>
        </p:txBody>
      </p:sp>
    </p:spTree>
    <p:extLst>
      <p:ext uri="{BB962C8B-B14F-4D97-AF65-F5344CB8AC3E}">
        <p14:creationId xmlns:p14="http://schemas.microsoft.com/office/powerpoint/2010/main" xmlns="" val="20830284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  CONTENT:</a:t>
            </a:r>
          </a:p>
        </p:txBody>
      </p:sp>
      <p:sp>
        <p:nvSpPr>
          <p:cNvPr id="3" name="Content Placeholder 2">
            <a:extLst>
              <a:ext uri="{FF2B5EF4-FFF2-40B4-BE49-F238E27FC236}">
                <a16:creationId xmlns:a16="http://schemas.microsoft.com/office/drawing/2014/main" xmlns="" id="{9BEA8735-F1DC-1DE6-0A38-429B2F660F8A}"/>
              </a:ext>
            </a:extLst>
          </p:cNvPr>
          <p:cNvSpPr>
            <a:spLocks noGrp="1"/>
          </p:cNvSpPr>
          <p:nvPr>
            <p:ph idx="1"/>
          </p:nvPr>
        </p:nvSpPr>
        <p:spPr>
          <a:xfrm>
            <a:off x="1931167" y="2585624"/>
            <a:ext cx="4986068" cy="4580627"/>
          </a:xfrm>
          <a:noFill/>
        </p:spPr>
        <p:txBody>
          <a:bodyPr anchor="t">
            <a:normAutofit/>
          </a:bodyPr>
          <a:lstStyle/>
          <a:p>
            <a:pPr marL="342900" indent="-342900">
              <a:buChar char="•"/>
            </a:pPr>
            <a:r>
              <a:rPr lang="en-US" dirty="0"/>
              <a:t>DEMO</a:t>
            </a:r>
            <a:endParaRPr lang="en-US"/>
          </a:p>
          <a:p>
            <a:pPr marL="342900" indent="-342900">
              <a:buChar char="•"/>
            </a:pPr>
            <a:r>
              <a:rPr lang="en-US" dirty="0"/>
              <a:t>FEATURES</a:t>
            </a:r>
          </a:p>
          <a:p>
            <a:pPr marL="342900" indent="-342900">
              <a:buChar char="•"/>
            </a:pPr>
            <a:r>
              <a:rPr lang="en-US" dirty="0"/>
              <a:t>LANGUAGE USED</a:t>
            </a:r>
          </a:p>
          <a:p>
            <a:pPr marL="342900" indent="-342900">
              <a:buChar char="•"/>
            </a:pPr>
            <a:r>
              <a:rPr lang="en-US" dirty="0"/>
              <a:t>HOW TO USE.</a:t>
            </a:r>
          </a:p>
        </p:txBody>
      </p:sp>
    </p:spTree>
    <p:extLst>
      <p:ext uri="{BB962C8B-B14F-4D97-AF65-F5344CB8AC3E}">
        <p14:creationId xmlns:p14="http://schemas.microsoft.com/office/powerpoint/2010/main" xmlns="" val="2070817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0034E89-1952-5288-08A0-70A4A73BE39E}"/>
              </a:ext>
            </a:extLst>
          </p:cNvPr>
          <p:cNvSpPr>
            <a:spLocks noGrp="1"/>
          </p:cNvSpPr>
          <p:nvPr>
            <p:ph type="ctrTitle"/>
          </p:nvPr>
        </p:nvSpPr>
        <p:spPr>
          <a:xfrm>
            <a:off x="918259" y="798653"/>
            <a:ext cx="5166167" cy="5289630"/>
          </a:xfrm>
          <a:solidFill>
            <a:schemeClr val="bg1">
              <a:alpha val="95000"/>
            </a:schemeClr>
          </a:solidFill>
        </p:spPr>
        <p:txBody>
          <a:bodyPr anchor="ctr"/>
          <a:lstStyle/>
          <a:p>
            <a:r>
              <a:rPr lang="en-US" sz="2400" dirty="0">
                <a:solidFill>
                  <a:srgbClr val="1F2328"/>
                </a:solidFill>
                <a:ea typeface="+mj-lt"/>
                <a:cs typeface="+mj-lt"/>
              </a:rPr>
              <a:t>The </a:t>
            </a:r>
            <a:r>
              <a:rPr lang="en-US" sz="2400" b="1" dirty="0">
                <a:solidFill>
                  <a:srgbClr val="1F2328"/>
                </a:solidFill>
                <a:ea typeface="+mj-lt"/>
                <a:cs typeface="+mj-lt"/>
              </a:rPr>
              <a:t>"Cafe Management"</a:t>
            </a:r>
            <a:r>
              <a:rPr lang="en-US" sz="2400" dirty="0">
                <a:solidFill>
                  <a:srgbClr val="1F2328"/>
                </a:solidFill>
                <a:ea typeface="+mj-lt"/>
                <a:cs typeface="+mj-lt"/>
              </a:rPr>
              <a:t> project is an open-source web application designed to streamline the operations of a café or a coffee shop. An online portal for cafe for ordering coffee or snacks. It is developed using HTML, CSS, and JavaScript, making it easily accessible and modifiable for contributors. The project is hosted on GitHub, allowing developers to collaborate and contribute to its enhancement and maintenance</a:t>
            </a:r>
            <a:endParaRPr lang="en-US" sz="2400"/>
          </a:p>
        </p:txBody>
      </p:sp>
      <p:pic>
        <p:nvPicPr>
          <p:cNvPr id="2" name="Picture 1" descr="A cup of coffee with a leaf design on top&#10;&#10;Description automatically generated">
            <a:extLst>
              <a:ext uri="{FF2B5EF4-FFF2-40B4-BE49-F238E27FC236}">
                <a16:creationId xmlns:a16="http://schemas.microsoft.com/office/drawing/2014/main" xmlns="" id="{37717EA0-5837-2395-3097-094E121E9C6A}"/>
              </a:ext>
            </a:extLst>
          </p:cNvPr>
          <p:cNvPicPr>
            <a:picLocks noChangeAspect="1"/>
          </p:cNvPicPr>
          <p:nvPr/>
        </p:nvPicPr>
        <p:blipFill>
          <a:blip r:embed="rId2"/>
          <a:stretch>
            <a:fillRect/>
          </a:stretch>
        </p:blipFill>
        <p:spPr>
          <a:xfrm>
            <a:off x="6080760" y="800257"/>
            <a:ext cx="5161280" cy="5287965"/>
          </a:xfrm>
          <a:prstGeom prst="rect">
            <a:avLst/>
          </a:prstGeom>
        </p:spPr>
      </p:pic>
    </p:spTree>
    <p:extLst>
      <p:ext uri="{BB962C8B-B14F-4D97-AF65-F5344CB8AC3E}">
        <p14:creationId xmlns:p14="http://schemas.microsoft.com/office/powerpoint/2010/main" xmlns="" val="370945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4ABE40-AA00-F366-A36A-B3F1AADBF025}"/>
              </a:ext>
            </a:extLst>
          </p:cNvPr>
          <p:cNvSpPr>
            <a:spLocks noGrp="1"/>
          </p:cNvSpPr>
          <p:nvPr>
            <p:ph type="ctrTitle"/>
          </p:nvPr>
        </p:nvSpPr>
        <p:spPr>
          <a:xfrm>
            <a:off x="6296135" y="1147977"/>
            <a:ext cx="4480560" cy="608994"/>
          </a:xfrm>
          <a:noFill/>
        </p:spPr>
        <p:txBody>
          <a:bodyPr>
            <a:noAutofit/>
          </a:bodyPr>
          <a:lstStyle/>
          <a:p>
            <a:r>
              <a:rPr lang="en-US" sz="3200" dirty="0">
                <a:ea typeface="+mj-lt"/>
                <a:cs typeface="+mj-lt"/>
              </a:rPr>
              <a:t>FEATURES:</a:t>
            </a:r>
            <a:endParaRPr lang="en-US" sz="3200" dirty="0"/>
          </a:p>
        </p:txBody>
      </p:sp>
      <p:sp>
        <p:nvSpPr>
          <p:cNvPr id="11" name="Subtitle 10">
            <a:extLst>
              <a:ext uri="{FF2B5EF4-FFF2-40B4-BE49-F238E27FC236}">
                <a16:creationId xmlns:a16="http://schemas.microsoft.com/office/drawing/2014/main" xmlns="" id="{F4583933-95EE-13B0-55ED-7B10E3D3867E}"/>
              </a:ext>
            </a:extLst>
          </p:cNvPr>
          <p:cNvSpPr>
            <a:spLocks noGrp="1"/>
          </p:cNvSpPr>
          <p:nvPr>
            <p:ph type="subTitle" idx="1"/>
          </p:nvPr>
        </p:nvSpPr>
        <p:spPr>
          <a:xfrm>
            <a:off x="6296135" y="1816288"/>
            <a:ext cx="4476967" cy="3890001"/>
          </a:xfrm>
        </p:spPr>
        <p:txBody>
          <a:bodyPr vert="horz" lIns="91440" tIns="45720" rIns="91440" bIns="45720" rtlCol="0" anchor="t">
            <a:noAutofit/>
          </a:bodyPr>
          <a:lstStyle/>
          <a:p>
            <a:r>
              <a:rPr lang="en-US" sz="1400" dirty="0">
                <a:solidFill>
                  <a:srgbClr val="1F2328"/>
                </a:solidFill>
                <a:ea typeface="+mn-lt"/>
                <a:cs typeface="+mn-lt"/>
              </a:rPr>
              <a:t> </a:t>
            </a:r>
            <a:r>
              <a:rPr lang="en-US" sz="1400" b="1" dirty="0">
                <a:solidFill>
                  <a:srgbClr val="1F2328"/>
                </a:solidFill>
                <a:ea typeface="+mn-lt"/>
                <a:cs typeface="+mn-lt"/>
              </a:rPr>
              <a:t>Menu Display:</a:t>
            </a:r>
            <a:r>
              <a:rPr lang="en-US" sz="1400" dirty="0">
                <a:solidFill>
                  <a:srgbClr val="1F2328"/>
                </a:solidFill>
                <a:ea typeface="+mn-lt"/>
                <a:cs typeface="+mn-lt"/>
              </a:rPr>
              <a:t> The application showcases the café's menu items with detailed descriptions, prices, and images for each item such as coffees, pastries, sandwiches, and other offerings.</a:t>
            </a:r>
            <a:endParaRPr lang="en-US" sz="1400" dirty="0"/>
          </a:p>
          <a:p>
            <a:r>
              <a:rPr lang="en-US" sz="1400" b="1" dirty="0">
                <a:solidFill>
                  <a:srgbClr val="1F2328"/>
                </a:solidFill>
                <a:ea typeface="+mn-lt"/>
                <a:cs typeface="+mn-lt"/>
              </a:rPr>
              <a:t>Ordering System:</a:t>
            </a:r>
            <a:r>
              <a:rPr lang="en-US" sz="1400" dirty="0">
                <a:solidFill>
                  <a:srgbClr val="1F2328"/>
                </a:solidFill>
                <a:ea typeface="+mn-lt"/>
                <a:cs typeface="+mn-lt"/>
              </a:rPr>
              <a:t> Users can select and add multiple items to their cart, enabling them to place and modify their orders as needed. The system allows customization options for various items (e.g., choosing coffee size, milk preference, etc.).</a:t>
            </a:r>
            <a:endParaRPr lang="en-US" sz="1400" dirty="0"/>
          </a:p>
          <a:p>
            <a:r>
              <a:rPr lang="en-US" sz="1400" b="1" dirty="0">
                <a:solidFill>
                  <a:srgbClr val="1F2328"/>
                </a:solidFill>
                <a:ea typeface="+mn-lt"/>
                <a:cs typeface="+mn-lt"/>
              </a:rPr>
              <a:t>Contact Information:</a:t>
            </a:r>
            <a:r>
              <a:rPr lang="en-US" sz="1400" dirty="0">
                <a:solidFill>
                  <a:srgbClr val="1F2328"/>
                </a:solidFill>
                <a:ea typeface="+mn-lt"/>
                <a:cs typeface="+mn-lt"/>
              </a:rPr>
              <a:t> Users can directly contact the shop via the Contact Us form, allowing a seamless connection.</a:t>
            </a:r>
            <a:endParaRPr lang="en-US" sz="1400" dirty="0"/>
          </a:p>
          <a:p>
            <a:r>
              <a:rPr lang="en-US" sz="1400" b="1" dirty="0">
                <a:solidFill>
                  <a:srgbClr val="1F2328"/>
                </a:solidFill>
                <a:ea typeface="+mn-lt"/>
                <a:cs typeface="+mn-lt"/>
              </a:rPr>
              <a:t>FAQs:</a:t>
            </a:r>
            <a:r>
              <a:rPr lang="en-US" sz="1400" dirty="0">
                <a:solidFill>
                  <a:srgbClr val="1F2328"/>
                </a:solidFill>
                <a:ea typeface="+mn-lt"/>
                <a:cs typeface="+mn-lt"/>
              </a:rPr>
              <a:t> There are pre-answered questions mentioned in the FAQ section to provide relevant information to the users. Set of predefined questions have been used.</a:t>
            </a:r>
            <a:endParaRPr lang="en-US" sz="1400" dirty="0"/>
          </a:p>
          <a:p>
            <a:endParaRPr lang="en-US" sz="1400" dirty="0"/>
          </a:p>
        </p:txBody>
      </p:sp>
      <p:pic>
        <p:nvPicPr>
          <p:cNvPr id="9" name="Picture 8" descr="A menu for a coffee shop&#10;&#10;Description automatically generated">
            <a:extLst>
              <a:ext uri="{FF2B5EF4-FFF2-40B4-BE49-F238E27FC236}">
                <a16:creationId xmlns:a16="http://schemas.microsoft.com/office/drawing/2014/main" xmlns="" id="{5C24006D-865D-F834-609F-43AFFDBCE085}"/>
              </a:ext>
            </a:extLst>
          </p:cNvPr>
          <p:cNvPicPr>
            <a:picLocks noChangeAspect="1"/>
          </p:cNvPicPr>
          <p:nvPr/>
        </p:nvPicPr>
        <p:blipFill>
          <a:blip r:embed="rId3"/>
          <a:stretch>
            <a:fillRect/>
          </a:stretch>
        </p:blipFill>
        <p:spPr>
          <a:xfrm>
            <a:off x="1341193" y="1154194"/>
            <a:ext cx="4365822" cy="4553526"/>
          </a:xfrm>
          <a:prstGeom prst="rect">
            <a:avLst/>
          </a:prstGeom>
        </p:spPr>
      </p:pic>
    </p:spTree>
    <p:extLst>
      <p:ext uri="{BB962C8B-B14F-4D97-AF65-F5344CB8AC3E}">
        <p14:creationId xmlns:p14="http://schemas.microsoft.com/office/powerpoint/2010/main" xmlns="" val="1008037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35F5E3-2B1C-7C0A-8581-67A9052D13AA}"/>
              </a:ext>
            </a:extLst>
          </p:cNvPr>
          <p:cNvSpPr>
            <a:spLocks noGrp="1"/>
          </p:cNvSpPr>
          <p:nvPr>
            <p:ph type="title"/>
          </p:nvPr>
        </p:nvSpPr>
        <p:spPr>
          <a:xfrm>
            <a:off x="1616598" y="995425"/>
            <a:ext cx="8958805" cy="1077230"/>
          </a:xfrm>
          <a:noFill/>
        </p:spPr>
        <p:txBody>
          <a:bodyPr/>
          <a:lstStyle/>
          <a:p>
            <a:r>
              <a:rPr lang="en-US" dirty="0"/>
              <a:t>LANGUAGE USED:</a:t>
            </a:r>
          </a:p>
        </p:txBody>
      </p:sp>
      <p:sp>
        <p:nvSpPr>
          <p:cNvPr id="3" name="Content Placeholder 2">
            <a:extLst>
              <a:ext uri="{FF2B5EF4-FFF2-40B4-BE49-F238E27FC236}">
                <a16:creationId xmlns:a16="http://schemas.microsoft.com/office/drawing/2014/main" xmlns="" id="{A6A33159-D030-2F82-A142-F75940728319}"/>
              </a:ext>
            </a:extLst>
          </p:cNvPr>
          <p:cNvSpPr>
            <a:spLocks noGrp="1"/>
          </p:cNvSpPr>
          <p:nvPr>
            <p:ph sz="half" idx="14"/>
          </p:nvPr>
        </p:nvSpPr>
        <p:spPr>
          <a:xfrm>
            <a:off x="1616075" y="2257425"/>
            <a:ext cx="8959850" cy="3541713"/>
          </a:xfrm>
          <a:noFill/>
        </p:spPr>
        <p:txBody>
          <a:bodyPr vert="horz" lIns="91440" tIns="45720" rIns="91440" bIns="45720" rtlCol="0" anchor="t">
            <a:normAutofit/>
          </a:bodyPr>
          <a:lstStyle/>
          <a:p>
            <a:pPr marL="285750" indent="-285750">
              <a:buFont typeface="Arial"/>
              <a:buChar char="•"/>
            </a:pPr>
            <a:r>
              <a:rPr lang="en-US" sz="2800" dirty="0">
                <a:solidFill>
                  <a:srgbClr val="1F2328"/>
                </a:solidFill>
                <a:ea typeface="+mn-lt"/>
                <a:cs typeface="+mn-lt"/>
              </a:rPr>
              <a:t>HTML</a:t>
            </a:r>
            <a:endParaRPr lang="en-US" sz="2800" dirty="0"/>
          </a:p>
          <a:p>
            <a:pPr marL="285750" indent="-285750">
              <a:buFont typeface="Arial"/>
              <a:buChar char="•"/>
            </a:pPr>
            <a:r>
              <a:rPr lang="en-US" sz="2800" dirty="0">
                <a:solidFill>
                  <a:srgbClr val="1F2328"/>
                </a:solidFill>
                <a:ea typeface="+mn-lt"/>
                <a:cs typeface="+mn-lt"/>
              </a:rPr>
              <a:t>CSS</a:t>
            </a:r>
            <a:endParaRPr lang="en-US" sz="2800"/>
          </a:p>
          <a:p>
            <a:pPr marL="285750" indent="-285750">
              <a:buFont typeface="Arial"/>
              <a:buChar char="•"/>
            </a:pPr>
            <a:r>
              <a:rPr lang="en-US" sz="2800" dirty="0">
                <a:solidFill>
                  <a:srgbClr val="1F2328"/>
                </a:solidFill>
                <a:ea typeface="+mn-lt"/>
                <a:cs typeface="+mn-lt"/>
              </a:rPr>
              <a:t>Bootstrap</a:t>
            </a:r>
            <a:endParaRPr lang="en-US" sz="2800"/>
          </a:p>
          <a:p>
            <a:pPr marL="285750" indent="-285750">
              <a:buFont typeface="Arial"/>
              <a:buChar char="•"/>
            </a:pPr>
            <a:r>
              <a:rPr lang="en-US" sz="2800" err="1">
                <a:solidFill>
                  <a:srgbClr val="1F2328"/>
                </a:solidFill>
                <a:ea typeface="+mn-lt"/>
                <a:cs typeface="+mn-lt"/>
              </a:rPr>
              <a:t>Javascript</a:t>
            </a:r>
            <a:endParaRPr lang="en-US" sz="2800"/>
          </a:p>
          <a:p>
            <a:pPr marL="285750" indent="-285750">
              <a:buFont typeface="Arial"/>
              <a:buChar char="•"/>
            </a:pPr>
            <a:r>
              <a:rPr lang="en-US" sz="2800" err="1">
                <a:solidFill>
                  <a:srgbClr val="1F2328"/>
                </a:solidFill>
                <a:ea typeface="+mn-lt"/>
                <a:cs typeface="+mn-lt"/>
              </a:rPr>
              <a:t>JQuer</a:t>
            </a:r>
            <a:endParaRPr lang="en-US" sz="2800"/>
          </a:p>
          <a:p>
            <a:endParaRPr lang="en-US" dirty="0"/>
          </a:p>
        </p:txBody>
      </p:sp>
    </p:spTree>
    <p:extLst>
      <p:ext uri="{BB962C8B-B14F-4D97-AF65-F5344CB8AC3E}">
        <p14:creationId xmlns:p14="http://schemas.microsoft.com/office/powerpoint/2010/main" xmlns="" val="1667462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9874B-BCA9-8420-1595-EDD1865A099A}"/>
              </a:ext>
            </a:extLst>
          </p:cNvPr>
          <p:cNvSpPr>
            <a:spLocks noGrp="1"/>
          </p:cNvSpPr>
          <p:nvPr>
            <p:ph type="title"/>
          </p:nvPr>
        </p:nvSpPr>
        <p:spPr>
          <a:xfrm>
            <a:off x="1269357" y="891251"/>
            <a:ext cx="9653286" cy="1158254"/>
          </a:xfrm>
          <a:noFill/>
        </p:spPr>
        <p:txBody>
          <a:bodyPr/>
          <a:lstStyle/>
          <a:p>
            <a:r>
              <a:rPr lang="en-US" dirty="0"/>
              <a:t>HOW TO USE:</a:t>
            </a:r>
          </a:p>
        </p:txBody>
      </p:sp>
      <p:sp>
        <p:nvSpPr>
          <p:cNvPr id="3" name="Content Placeholder 2">
            <a:extLst>
              <a:ext uri="{FF2B5EF4-FFF2-40B4-BE49-F238E27FC236}">
                <a16:creationId xmlns:a16="http://schemas.microsoft.com/office/drawing/2014/main" xmlns="" id="{68A5FD2B-E3E5-1C2B-0151-21F216B14A33}"/>
              </a:ext>
            </a:extLst>
          </p:cNvPr>
          <p:cNvSpPr>
            <a:spLocks noGrp="1"/>
          </p:cNvSpPr>
          <p:nvPr>
            <p:ph sz="half" idx="13"/>
          </p:nvPr>
        </p:nvSpPr>
        <p:spPr>
          <a:xfrm>
            <a:off x="1400540" y="2257062"/>
            <a:ext cx="9477529" cy="3541853"/>
          </a:xfrm>
          <a:noFill/>
        </p:spPr>
        <p:txBody>
          <a:bodyPr vert="horz" lIns="91440" tIns="45720" rIns="91440" bIns="45720" rtlCol="0" anchor="t">
            <a:normAutofit lnSpcReduction="10000"/>
          </a:bodyPr>
          <a:lstStyle/>
          <a:p>
            <a:pPr marL="285750" indent="-285750">
              <a:buChar char="•"/>
            </a:pPr>
            <a:r>
              <a:rPr lang="en-US"/>
              <a:t>Visit the website URL: </a:t>
            </a:r>
            <a:r>
              <a:rPr lang="en-US" dirty="0">
                <a:hlinkClick r:id="rId2"/>
              </a:rPr>
              <a:t>https://open-source-chandigarh.github.io/Cafe-Management/</a:t>
            </a:r>
            <a:r>
              <a:rPr lang="en-US" dirty="0"/>
              <a:t>.</a:t>
            </a:r>
          </a:p>
          <a:p>
            <a:pPr marL="285750" indent="-285750">
              <a:buChar char="•"/>
            </a:pPr>
            <a:r>
              <a:rPr lang="en-US">
                <a:ea typeface="+mn-lt"/>
                <a:cs typeface="+mn-lt"/>
              </a:rPr>
              <a:t>Browse menu items with descriptions, images, and prices.</a:t>
            </a:r>
          </a:p>
          <a:p>
            <a:pPr>
              <a:buChar char="•"/>
            </a:pPr>
            <a:r>
              <a:rPr lang="en-US" dirty="0">
                <a:ea typeface="+mn-lt"/>
                <a:cs typeface="+mn-lt"/>
              </a:rPr>
              <a:t>    Select an item and customize it.</a:t>
            </a:r>
            <a:endParaRPr lang="en-US" dirty="0"/>
          </a:p>
          <a:p>
            <a:pPr>
              <a:buChar char="•"/>
            </a:pPr>
            <a:r>
              <a:rPr lang="en-US" dirty="0">
                <a:ea typeface="+mn-lt"/>
                <a:cs typeface="+mn-lt"/>
              </a:rPr>
              <a:t>    Add it to the cart.</a:t>
            </a:r>
            <a:endParaRPr lang="en-US" dirty="0"/>
          </a:p>
          <a:p>
            <a:pPr>
              <a:buChar char="•"/>
            </a:pPr>
            <a:r>
              <a:rPr lang="en-US" dirty="0">
                <a:ea typeface="+mn-lt"/>
                <a:cs typeface="+mn-lt"/>
              </a:rPr>
              <a:t>    Repeat for multiple items as needed.</a:t>
            </a:r>
            <a:endParaRPr lang="en-US" dirty="0"/>
          </a:p>
          <a:p>
            <a:pPr>
              <a:buChar char="•"/>
            </a:pPr>
            <a:r>
              <a:rPr lang="en-US" dirty="0">
                <a:ea typeface="+mn-lt"/>
                <a:cs typeface="+mn-lt"/>
              </a:rPr>
              <a:t>    Review the cart before proceeding to checkout.</a:t>
            </a:r>
            <a:endParaRPr lang="en-US" dirty="0"/>
          </a:p>
          <a:p>
            <a:pPr>
              <a:buChar char="•"/>
            </a:pPr>
            <a:r>
              <a:rPr lang="en-US" dirty="0">
                <a:ea typeface="+mn-lt"/>
                <a:cs typeface="+mn-lt"/>
              </a:rPr>
              <a:t>    Proceed to checkout and confirm the order.</a:t>
            </a:r>
            <a:endParaRPr lang="en-US" dirty="0"/>
          </a:p>
          <a:p>
            <a:pPr>
              <a:buChar char="•"/>
            </a:pPr>
            <a:r>
              <a:rPr lang="en-US" dirty="0">
                <a:ea typeface="+mn-lt"/>
                <a:cs typeface="+mn-lt"/>
              </a:rPr>
              <a:t>    Order total calculation.</a:t>
            </a:r>
            <a:endParaRPr lang="en-US" dirty="0"/>
          </a:p>
          <a:p>
            <a:pPr>
              <a:buChar char="•"/>
            </a:pPr>
            <a:r>
              <a:rPr lang="en-US" dirty="0">
                <a:ea typeface="+mn-lt"/>
                <a:cs typeface="+mn-lt"/>
              </a:rPr>
              <a:t>    Confirmation messages.</a:t>
            </a:r>
            <a:endParaRPr lang="en-US" dirty="0"/>
          </a:p>
          <a:p>
            <a:pPr>
              <a:buChar char="•"/>
            </a:pPr>
            <a:endParaRPr lang="en-US" dirty="0"/>
          </a:p>
          <a:p>
            <a:pPr>
              <a:buChar char="•"/>
            </a:pPr>
            <a:endParaRPr lang="en-US"/>
          </a:p>
          <a:p>
            <a:pPr marL="285750" indent="-285750">
              <a:buChar char="•"/>
            </a:pPr>
            <a:endParaRPr lang="en-US" dirty="0"/>
          </a:p>
        </p:txBody>
      </p:sp>
    </p:spTree>
    <p:extLst>
      <p:ext uri="{BB962C8B-B14F-4D97-AF65-F5344CB8AC3E}">
        <p14:creationId xmlns:p14="http://schemas.microsoft.com/office/powerpoint/2010/main" xmlns="" val="3947946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AC361-0D7A-DC05-86B5-6DD77D322F5B}"/>
              </a:ext>
            </a:extLst>
          </p:cNvPr>
          <p:cNvSpPr>
            <a:spLocks noGrp="1"/>
          </p:cNvSpPr>
          <p:nvPr>
            <p:ph type="title"/>
          </p:nvPr>
        </p:nvSpPr>
        <p:spPr>
          <a:xfrm>
            <a:off x="4143375" y="92597"/>
            <a:ext cx="3905250" cy="3032567"/>
          </a:xfrm>
          <a:noFill/>
        </p:spPr>
        <p:txBody>
          <a:bodyPr anchor="b"/>
          <a:lstStyle/>
          <a:p>
            <a:r>
              <a:rPr lang="en-US" sz="4800" dirty="0"/>
              <a:t>Thank you</a:t>
            </a:r>
            <a:endParaRPr lang="en-US"/>
          </a:p>
        </p:txBody>
      </p:sp>
    </p:spTree>
    <p:extLst>
      <p:ext uri="{BB962C8B-B14F-4D97-AF65-F5344CB8AC3E}">
        <p14:creationId xmlns:p14="http://schemas.microsoft.com/office/powerpoint/2010/main" xmlns="" val="61156717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A5813F-A12D-4A3C-B9FF-2C89106185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533540E-348B-4A0C-8D42-DF419EB4AC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039DB3-8B03-42C7-A6D5-D581E57F13D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TotalTime>
  <Words>75</Words>
  <Application>Microsoft Office PowerPoint</Application>
  <PresentationFormat>Custom</PresentationFormat>
  <Paragraphs>32</Paragraphs>
  <Slides>7</Slides>
  <Notes>1</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Custom</vt:lpstr>
      <vt:lpstr>NAME – HARSH JHA  ROLL NO – 22020107027 SUBJECT – MINOR PROJECT PROJECT - CAFÉ MANAGEMENT SYSTEM     </vt:lpstr>
      <vt:lpstr>  CONTENT:</vt:lpstr>
      <vt:lpstr>The "Cafe Management" project is an open-source web application designed to streamline the operations of a café or a coffee shop. An online portal for cafe for ordering coffee or snacks. It is developed using HTML, CSS, and JavaScript, making it easily accessible and modifiable for contributors. The project is hosted on GitHub, allowing developers to collaborate and contribute to its enhancement and maintenance</vt:lpstr>
      <vt:lpstr>FEATURES:</vt:lpstr>
      <vt:lpstr>LANGUAGE USED:</vt:lpstr>
      <vt:lpstr>HOW TO USE: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HARSH JHA  ROLL NO – 22020107027 SUBJECT – MINOR PROJECT PROJECT - CAFÉ MANAGEMENT SYSTEM     </dc:title>
  <dc:creator>HP</dc:creator>
  <cp:lastModifiedBy>HP</cp:lastModifiedBy>
  <cp:revision>157</cp:revision>
  <dcterms:created xsi:type="dcterms:W3CDTF">2024-12-06T17:54:21Z</dcterms:created>
  <dcterms:modified xsi:type="dcterms:W3CDTF">2024-12-06T18:36:31Z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